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</p:sldIdLst>
  <p:sldSz cx="20104100" cy="11309350"/>
  <p:notesSz cx="20104100" cy="1130935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0"/>
  </p:normalViewPr>
  <p:slideViewPr>
    <p:cSldViewPr snapToGrid="0">
      <p:cViewPr varScale="1">
        <p:scale>
          <a:sx n="71" d="100"/>
          <a:sy n="71" d="100"/>
        </p:scale>
        <p:origin x="552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512914017_0_13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251291401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12914017_0_25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251291401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512914017_0_24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251291401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12914017_0_1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251291401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512914017_0_14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251291401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512914017_0_15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251291401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512914017_0_17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251291401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512914017_0_18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251291401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512914017_0_19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2512914017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512914017_0_29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2512914017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512914017_0_30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251291401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512914017_0_9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3251291401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512914017_0_10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3251291401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512914017_0_31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2512914017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512914017_0_1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251291401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512914017_0_27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251291401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/>
        </p:nvSpPr>
        <p:spPr>
          <a:xfrm>
            <a:off x="1126875" y="4846625"/>
            <a:ext cx="114624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14300" lvl="0" indent="0" algn="l" rtl="0">
              <a:lnSpc>
                <a:spcPct val="1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4900" b="1">
                <a:solidFill>
                  <a:srgbClr val="1E28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IP addresses, domain names, and URL</a:t>
            </a:r>
            <a:endParaRPr sz="4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1126875" y="5785625"/>
            <a:ext cx="11201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14300" lvl="0" indent="0" algn="l" rtl="0">
              <a:lnSpc>
                <a:spcPct val="1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>
                <a:solidFill>
                  <a:srgbClr val="1E28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how the web works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10267650" y="1322250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0267650" y="1751225"/>
            <a:ext cx="9272100" cy="7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 Hierarchy: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names are organized into a hierarchical structure.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Each domain name belongs to a top-level domain (TLD).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Types of TLDs: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Generic TLDs (gTLDs): Common TLDs like .com, .net, .org, .edu, and .gov.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Country Code TLDs (ccTLDs): Unique two-letter codes assigned to countries, such as: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.sa: Saudi Arabia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.ru: Russia.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Customized TLDs: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Managed by IANA (Internet Assigned Numbers Authority).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l="1603" t="20394"/>
          <a:stretch/>
        </p:blipFill>
        <p:spPr>
          <a:xfrm>
            <a:off x="685075" y="3151600"/>
            <a:ext cx="8814452" cy="51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5805550" y="501625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800" b="1" u="sng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 levels</a:t>
            </a:r>
            <a:endParaRPr sz="4800" b="1" u="sng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0267650" y="2444600"/>
            <a:ext cx="8493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0267650" y="2731935"/>
            <a:ext cx="9272100" cy="5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Second-Level Domain (SLD)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Follows the top-level domain (TLD)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Typically represents an organization’s name or the website’s purpose.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Example: wikipedia in wikipedia.org.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Example: Stanford in Stanford.edu.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Third-Level Domain and Beyond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Refers to sub-computer systems within an organization.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Example: cs.stanford.edu, where cs indicates Stanford’s Computer Science department.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l="1603" t="20394"/>
          <a:stretch/>
        </p:blipFill>
        <p:spPr>
          <a:xfrm>
            <a:off x="699725" y="2931800"/>
            <a:ext cx="8814452" cy="51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805550" y="501625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800" b="1" u="sng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 levels</a:t>
            </a:r>
            <a:endParaRPr sz="4800" b="1" u="sng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2048500" y="413125"/>
            <a:ext cx="16231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 b="1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levels</a:t>
            </a:r>
            <a:endParaRPr sz="4400" b="1" u="sng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3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t="2922"/>
          <a:stretch/>
        </p:blipFill>
        <p:spPr>
          <a:xfrm>
            <a:off x="3248950" y="1410975"/>
            <a:ext cx="13830300" cy="6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048500" y="7802250"/>
            <a:ext cx="16231200" cy="22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Internet domain names are divided by top-level domains.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most popular is .com. Most companies have a .com name.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Next most popular is .net. Typically for networking/internet-focused companies.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Next is .org, traditionally for non-profit organizations.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Other well-known top-level domains are .edu for colleges, and .gov for U.S. governments. Hundreds more exist.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10461675" y="4414363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u="sng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URLs</a:t>
            </a:r>
            <a:endParaRPr sz="4800" b="1" u="sng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0461675" y="5438888"/>
            <a:ext cx="48270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Names in URLs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URL Composition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25" y="3400238"/>
            <a:ext cx="7513800" cy="4508100"/>
          </a:xfrm>
          <a:prstGeom prst="roundRect">
            <a:avLst>
              <a:gd name="adj" fmla="val 511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2048500" y="946525"/>
            <a:ext cx="162312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Names in URLs</a:t>
            </a:r>
            <a:endParaRPr sz="44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names are commonly used in </a:t>
            </a:r>
            <a:r>
              <a:rPr lang="en-US" sz="31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URLs (Uniform Resource Locators).</a:t>
            </a:r>
            <a:endParaRPr sz="31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URL specifies the location of a web resource (e.g., HTML file, image, video, CSS file).</a:t>
            </a: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3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0" descr="Screenshot of Chrome browser with URL https://www.youtube.com/watch?v=uu7XCEMdSHg. The 'https://' part is not visible, and a lock is shown instead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950" y="4428350"/>
            <a:ext cx="17382300" cy="4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282900" y="650525"/>
            <a:ext cx="17762400" cy="10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URL Composition</a:t>
            </a:r>
            <a:br>
              <a:rPr lang="en-US" sz="44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20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Scheme: Appears at the start of a URL, followed by a colon “:” or “://”</a:t>
            </a:r>
            <a:endParaRPr sz="31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Example: In https://www.cdc.gov/alcohol, the </a:t>
            </a:r>
            <a:r>
              <a:rPr lang="en-US" sz="2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scheme is “https”</a:t>
            </a:r>
            <a:endParaRPr sz="2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Hostname: The complete domain name following the scheme.</a:t>
            </a:r>
            <a:endParaRPr sz="2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Example: In https://www.cdc.gov/alcohol, the </a:t>
            </a:r>
            <a:r>
              <a:rPr lang="en-US" sz="2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hostname is “www.cdc.gov”.</a:t>
            </a:r>
            <a:endParaRPr sz="2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Path: Characters following the hostname that specify the resource’s location.</a:t>
            </a:r>
            <a:endParaRPr sz="31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Example: In https://www.cdc.gov/alcohol, the </a:t>
            </a:r>
            <a:r>
              <a:rPr lang="en-US" sz="2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path is ”/alcohol”.</a:t>
            </a:r>
            <a:endParaRPr sz="2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Query String (Optional):</a:t>
            </a:r>
            <a:endParaRPr sz="31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Characters after the ? that provide data for the web server.</a:t>
            </a: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Example: In https://www.youtube.com/watch?v=uu7XCEMdSHg, the </a:t>
            </a:r>
            <a:r>
              <a:rPr lang="en-US" sz="28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query string is “v=uu7XCEMdSHg”</a:t>
            </a:r>
            <a:endParaRPr sz="28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3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282900" y="381348"/>
            <a:ext cx="17762400" cy="10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URL Composition</a:t>
            </a:r>
            <a:br>
              <a:rPr lang="en-US" sz="44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20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Fragment (Optional): Characters after the # that refer to a specific section within a webpage.</a:t>
            </a:r>
            <a:endParaRPr sz="31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Example: In https://</a:t>
            </a:r>
            <a:r>
              <a:rPr lang="en-US" sz="2800" dirty="0" err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en.wikipedia.org</a:t>
            </a:r>
            <a:r>
              <a:rPr lang="en-US" sz="28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2800" dirty="0" err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URL#History</a:t>
            </a:r>
            <a:r>
              <a:rPr lang="en-US" sz="28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800" dirty="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fragment is ”#History”</a:t>
            </a:r>
            <a:endParaRPr sz="28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3100" dirty="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51" y="3573000"/>
            <a:ext cx="14095576" cy="72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226500" y="10383375"/>
            <a:ext cx="90411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URL can specify the location of subfolders and files.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3345900" y="3477800"/>
            <a:ext cx="43338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739525" y="1784525"/>
            <a:ext cx="9341400" cy="7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Not Found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Occurs when a DNS server cannot find the domain name, often because it is not registered.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Results in a message like: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“Sorry, the website www.xyz.blahblahblah cannot be found.”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Found but No Response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valid IP address exists, but the web server does not respond.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Common messages include: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“The website is not responding”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“Could not reach the website”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Possible reasons: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web server is offline or under maintenance.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critical router is malfunctioning.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3" descr="Example from Toyota&amp;#39;s website illustrating a 404 page that indicates the page is not found or is no longer availabl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925" y="2973563"/>
            <a:ext cx="9435750" cy="53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5805550" y="280413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 b="1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Webpage Errors</a:t>
            </a:r>
            <a:endParaRPr sz="5600" b="1" u="sng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739525" y="2869325"/>
            <a:ext cx="9341400" cy="5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404 Status Code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the web server is reached but the specific page is not found, it returns a 404 status code.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code 404 indicates page not found.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Many servers display a custom page with the number 404 included.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Other Status Codes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servers use various other status codes to communicate different responses or errors.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 descr="Example from Toyota&amp;#39;s website illustrating a 404 page that indicates the page is not found or is no longer availabl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925" y="2973563"/>
            <a:ext cx="9435750" cy="53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805550" y="280413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 b="1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Webpage Errors</a:t>
            </a:r>
            <a:endParaRPr sz="5600" b="1" u="sng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739525" y="2013275"/>
            <a:ext cx="8693100" cy="7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Linkrot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Refers to a previously valid link that now returns a 404 status code because the associated content has been removed from the web.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Fighting Linkrot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Organizations like the Internet Archive combat linkrot by archiving web content for future reference.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Wayback Machine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tool provided by the Internet Archive.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Offers access to billions of archived webpages.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Allows users to view how a URL appeared at different points in history.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6" descr="Example from Toyota&amp;#39;s website illustrating a 404 page that indicates the page is not found or is no longer availabl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925" y="2973563"/>
            <a:ext cx="9435750" cy="53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805550" y="280413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 b="1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Webpage Errors</a:t>
            </a:r>
            <a:endParaRPr sz="5600" b="1" u="sng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00" y="828775"/>
            <a:ext cx="8399700" cy="9324900"/>
          </a:xfrm>
          <a:prstGeom prst="roundRect">
            <a:avLst>
              <a:gd name="adj" fmla="val 3093"/>
            </a:avLst>
          </a:prstGeom>
          <a:noFill/>
          <a:ln>
            <a:noFill/>
          </a:ln>
          <a:effectLst>
            <a:outerShdw blurRad="57150" dist="76200" dir="78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8"/>
          <p:cNvSpPr txBox="1"/>
          <p:nvPr/>
        </p:nvSpPr>
        <p:spPr>
          <a:xfrm>
            <a:off x="10746675" y="1939625"/>
            <a:ext cx="6098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4800" b="1" u="sng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IP Addresses</a:t>
            </a:r>
            <a:endParaRPr sz="5300" u="sng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10638075" y="3024975"/>
            <a:ext cx="7883100" cy="6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●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Internet Communication:</a:t>
            </a: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Computers communicate on the internet by exchanging packets.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●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Packet Contents:</a:t>
            </a:r>
            <a:endParaRPr sz="23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○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To and From IP Addresses:</a:t>
            </a: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Specify the sender and receiver’s addresses.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○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Information:</a:t>
            </a: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Contains the data being communicated.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○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Configuration Information:</a:t>
            </a: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Includes additional settings for the communication.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●"/>
            </a:pPr>
            <a:r>
              <a:rPr lang="en-US" sz="23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IP Address:</a:t>
            </a: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Stands for Internet Protocol address.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Clr>
                <a:schemeClr val="lt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Acts as a computer’s unique address on the internet, similar to a house address.</a:t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2048500" y="0"/>
            <a:ext cx="16231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 b="1" u="sng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Key Takeaways</a:t>
            </a:r>
            <a:endParaRPr sz="4400" b="1" u="sng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1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3100" dirty="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048500" y="1383507"/>
            <a:ext cx="16231200" cy="9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Internet Communication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Computers communicate using packets containing IP addresses and other data.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IP addresses uniquely identify devices on the internet.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Names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Simplify access to websites by serving as easy-to-remember names for IP addresses.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names are hierarchical (e.g., TLDs, SLDs, third-level domains).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URL Structure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URL includes parts like scheme, hostname, path, query string, and fragment.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Error Codes and Linkrot: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404 Status Code: Indicates a page is not found.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Linkrot: Occurs when a valid link no longer points to content.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Tools like the Wayback Machine preserve web history.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DNS and Hosting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DNS servers translate domain names into IP addresses.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Hosting providers link domain names to web servers.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Evolution</a:t>
            </a:r>
            <a:endParaRPr sz="2500" b="1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internet is dynamic, with content frequently added and removed.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Organizations like the Internet Archive help mitigate linkrot.</a:t>
            </a: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5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0" y="708575"/>
            <a:ext cx="13046605" cy="37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/>
        </p:nvSpPr>
        <p:spPr>
          <a:xfrm>
            <a:off x="4339600" y="4426175"/>
            <a:ext cx="1142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0000"/>
                </a:solidFill>
              </a:rPr>
              <a:t>An IP address is usually written as four numbers separated by dots</a:t>
            </a:r>
            <a:endParaRPr sz="2800" u="sng">
              <a:solidFill>
                <a:srgbClr val="FF0000"/>
              </a:solidFill>
            </a:endParaRPr>
          </a:p>
        </p:txBody>
      </p:sp>
      <p:cxnSp>
        <p:nvCxnSpPr>
          <p:cNvPr id="59" name="Google Shape;59;p9"/>
          <p:cNvCxnSpPr>
            <a:endCxn id="58" idx="1"/>
          </p:cNvCxnSpPr>
          <p:nvPr/>
        </p:nvCxnSpPr>
        <p:spPr>
          <a:xfrm rot="5400000">
            <a:off x="2833600" y="2522375"/>
            <a:ext cx="3717600" cy="705600"/>
          </a:xfrm>
          <a:prstGeom prst="curvedConnector4">
            <a:avLst>
              <a:gd name="adj1" fmla="val 14893"/>
              <a:gd name="adj2" fmla="val 514842"/>
            </a:avLst>
          </a:prstGeom>
          <a:noFill/>
          <a:ln w="76200" cap="flat" cmpd="sng">
            <a:solidFill>
              <a:schemeClr val="dk2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60" name="Google Shape;60;p9"/>
          <p:cNvSpPr txBox="1"/>
          <p:nvPr/>
        </p:nvSpPr>
        <p:spPr>
          <a:xfrm>
            <a:off x="4339600" y="5346863"/>
            <a:ext cx="1142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0000"/>
                </a:solidFill>
              </a:rPr>
              <a:t>Each number represents 8 bits of the IP address, for a total of 32 bits</a:t>
            </a:r>
            <a:endParaRPr sz="2800" u="sng">
              <a:solidFill>
                <a:srgbClr val="FF0000"/>
              </a:solidFill>
            </a:endParaRPr>
          </a:p>
        </p:txBody>
      </p:sp>
      <p:cxnSp>
        <p:nvCxnSpPr>
          <p:cNvPr id="61" name="Google Shape;61;p9"/>
          <p:cNvCxnSpPr>
            <a:endCxn id="60" idx="3"/>
          </p:cNvCxnSpPr>
          <p:nvPr/>
        </p:nvCxnSpPr>
        <p:spPr>
          <a:xfrm rot="5400000">
            <a:off x="15011500" y="4366763"/>
            <a:ext cx="2040900" cy="534900"/>
          </a:xfrm>
          <a:prstGeom prst="curvedConnector2">
            <a:avLst/>
          </a:prstGeom>
          <a:noFill/>
          <a:ln w="76200" cap="flat" cmpd="sng">
            <a:solidFill>
              <a:schemeClr val="dk2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62" name="Google Shape;62;p9"/>
          <p:cNvSpPr txBox="1"/>
          <p:nvPr/>
        </p:nvSpPr>
        <p:spPr>
          <a:xfrm>
            <a:off x="3934150" y="7681375"/>
            <a:ext cx="1223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0000"/>
                </a:solidFill>
              </a:rPr>
              <a:t>The smallest possible number in an IP address is 0, and the largest is 255.</a:t>
            </a:r>
            <a:endParaRPr sz="2800" u="sng">
              <a:solidFill>
                <a:srgbClr val="FF0000"/>
              </a:solidFill>
            </a:endParaRPr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901" y="8416950"/>
            <a:ext cx="4804300" cy="20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739525" y="886050"/>
            <a:ext cx="8516700" cy="9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IPv4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original Internet Protocol version.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Uses 32-bit addresses, capable of representing  2</a:t>
            </a:r>
            <a:r>
              <a:rPr lang="en-US" sz="2300" baseline="30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32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(about 4 billion) unique addresses.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Initially believed to be sufficient but is no longer enough.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IPv6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newer version of the Internet Protocol.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Uses 128-bit addresses, capable of representing  2</a:t>
            </a:r>
            <a:r>
              <a:rPr lang="en-US" sz="2300" baseline="30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128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addresses.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300" baseline="30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128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approximately  3.4 x 10</a:t>
            </a:r>
            <a:r>
              <a:rPr lang="en-US" sz="2300" baseline="30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or 340 undecillion addresses, expected to suffice for the foreseeable future.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Coexistence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IP Address: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IPv4 and IPv6 currently operate simultaneously.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Both protocols are expected to coexist for an extended period.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100" y="1992988"/>
            <a:ext cx="10060399" cy="73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/>
          <p:nvPr/>
        </p:nvSpPr>
        <p:spPr>
          <a:xfrm>
            <a:off x="10834450" y="2317625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4800" b="1" u="sng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Domain names and DNS</a:t>
            </a:r>
            <a:endParaRPr sz="5300" u="sng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10834450" y="3420625"/>
            <a:ext cx="8778000" cy="6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Some websites can be directly reached using the computer system's IP address. 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●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Ex: Google could say "Go to 216.58.193.206 to search the internet." 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Issues</a:t>
            </a:r>
            <a:endParaRPr sz="27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Addresses are hard to remember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Char char="○"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IP addresses can change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71" y="2150755"/>
            <a:ext cx="9322200" cy="6796200"/>
          </a:xfrm>
          <a:prstGeom prst="roundRect">
            <a:avLst>
              <a:gd name="adj" fmla="val 491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4425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10680150" y="699575"/>
            <a:ext cx="9423900" cy="9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human-readable name for an IP address (e.g., wikipedia.org for 198.35.26.96).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Easier to remember and type than IP addresses.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Case-insensitive: Wikipedia.org, wikipedia.org, and WIKIPEDIA.ORG are treated the same.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Resolution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When sending a packet using a domain name, the computer first contacts a DNS server to convert the domain name into an IP address.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DNS: 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Stands for </a:t>
            </a:r>
            <a:r>
              <a:rPr lang="en-US" sz="23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System.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Root DNS Servers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Thirteen main DNS servers exist globally, known as root servers.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computer’s operating system or Internet Service Provider (ISP) maintains references to their IP addresses.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l="8067" r="4718"/>
          <a:stretch/>
        </p:blipFill>
        <p:spPr>
          <a:xfrm>
            <a:off x="472525" y="1892300"/>
            <a:ext cx="100330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94425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creen Recording 2025-01-13 at 5.14.05 PM">
            <a:hlinkClick r:id="" action="ppaction://media"/>
            <a:extLst>
              <a:ext uri="{FF2B5EF4-FFF2-40B4-BE49-F238E27FC236}">
                <a16:creationId xmlns:a16="http://schemas.microsoft.com/office/drawing/2014/main" id="{10C3D1A3-461B-067C-8219-F6772F01A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117" y="811587"/>
            <a:ext cx="16607865" cy="10013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112050" y="313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1425" y="2239475"/>
            <a:ext cx="9341400" cy="6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Registration:</a:t>
            </a:r>
            <a:endParaRPr sz="36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Anyone can register an unused domain name through a domain name registrar.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Registrars typically charge a yearly fee to maintain the registration.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Registration details are publicly available via ICANN’s Whois service.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Website Hosting</a:t>
            </a:r>
            <a:endParaRPr sz="2300"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When hosting a website with a web hosting company, the hosting provider updates the DNS servers to link the domain name to the website’s IP address.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Hosting companies may also handle the annual renewal of the domain name registration.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endParaRPr sz="23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800" y="1328100"/>
            <a:ext cx="9574300" cy="86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805550" y="501625"/>
            <a:ext cx="8493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800" b="1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Domain name levels</a:t>
            </a:r>
            <a:endParaRPr sz="4800" b="1" u="sng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48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0267650" y="2346775"/>
            <a:ext cx="9272100" cy="7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t="2922"/>
          <a:stretch/>
        </p:blipFill>
        <p:spPr>
          <a:xfrm>
            <a:off x="1288475" y="1923850"/>
            <a:ext cx="17527150" cy="76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90395F53B02A46A2507BAF013475DD" ma:contentTypeVersion="9" ma:contentTypeDescription="Create a new document." ma:contentTypeScope="" ma:versionID="394c8a87d3d3f1da87ed31fcbafcb2d8">
  <xsd:schema xmlns:xsd="http://www.w3.org/2001/XMLSchema" xmlns:xs="http://www.w3.org/2001/XMLSchema" xmlns:p="http://schemas.microsoft.com/office/2006/metadata/properties" xmlns:ns2="3b5a8f08-8d8d-404f-8d9e-3c461d75ed8b" targetNamespace="http://schemas.microsoft.com/office/2006/metadata/properties" ma:root="true" ma:fieldsID="08f23f91ee0ba72b875e9c7ac00bf138" ns2:_="">
    <xsd:import namespace="3b5a8f08-8d8d-404f-8d9e-3c461d75ed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Date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a8f08-8d8d-404f-8d9e-3c461d75ed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DateTime" ma:index="16" nillable="true" ma:displayName="Date &amp; Time" ma:default="[today]" ma:format="DateOnly" ma:internalName="DateTim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Time xmlns="3b5a8f08-8d8d-404f-8d9e-3c461d75ed8b">2025-01-21T18:41:10+00:00</DateTime>
  </documentManagement>
</p:properties>
</file>

<file path=customXml/itemProps1.xml><?xml version="1.0" encoding="utf-8"?>
<ds:datastoreItem xmlns:ds="http://schemas.openxmlformats.org/officeDocument/2006/customXml" ds:itemID="{F84EDA2B-790B-4B78-8487-9B42885435B4}"/>
</file>

<file path=customXml/itemProps2.xml><?xml version="1.0" encoding="utf-8"?>
<ds:datastoreItem xmlns:ds="http://schemas.openxmlformats.org/officeDocument/2006/customXml" ds:itemID="{72484BE2-CB67-4981-9675-B47E66CAC0A5}"/>
</file>

<file path=customXml/itemProps3.xml><?xml version="1.0" encoding="utf-8"?>
<ds:datastoreItem xmlns:ds="http://schemas.openxmlformats.org/officeDocument/2006/customXml" ds:itemID="{AA3E5002-E78E-4885-8D6A-84D3B131FFC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Microsoft Macintosh PowerPoint</Application>
  <PresentationFormat>Custom</PresentationFormat>
  <Paragraphs>155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ABUL HASANAATH, AHMED ABUL</cp:lastModifiedBy>
  <cp:revision>1</cp:revision>
  <dcterms:modified xsi:type="dcterms:W3CDTF">2025-01-13T15:43:00Z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0x010100D090395F53B02A46A2507BAF013475DD</vt:lpwstr>
  </property>
</Properties>
</file>